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2" r:id="rId4"/>
  </p:sldMasterIdLst>
  <p:notesMasterIdLst>
    <p:notesMasterId r:id="rId20"/>
  </p:notesMasterIdLst>
  <p:sldIdLst>
    <p:sldId id="256" r:id="rId5"/>
    <p:sldId id="257" r:id="rId6"/>
    <p:sldId id="259" r:id="rId7"/>
    <p:sldId id="260" r:id="rId8"/>
    <p:sldId id="266" r:id="rId9"/>
    <p:sldId id="277" r:id="rId10"/>
    <p:sldId id="279" r:id="rId11"/>
    <p:sldId id="261" r:id="rId12"/>
    <p:sldId id="269" r:id="rId13"/>
    <p:sldId id="264" r:id="rId14"/>
    <p:sldId id="262" r:id="rId15"/>
    <p:sldId id="263" r:id="rId16"/>
    <p:sldId id="273" r:id="rId17"/>
    <p:sldId id="274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4637" autoAdjust="0"/>
  </p:normalViewPr>
  <p:slideViewPr>
    <p:cSldViewPr snapToGrid="0">
      <p:cViewPr varScale="1">
        <p:scale>
          <a:sx n="81" d="100"/>
          <a:sy n="81" d="100"/>
        </p:scale>
        <p:origin x="118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6F0F2-3B58-4CCF-8644-7692D11E7D55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8E32F-E88B-4F9F-B47D-7C64DD31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6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8E32F-E88B-4F9F-B47D-7C64DD31D0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80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25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499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44305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083171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0697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444783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9459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84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599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mparison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514" y="2185987"/>
            <a:ext cx="3657600" cy="565149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515" y="2811112"/>
            <a:ext cx="3657600" cy="3621772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261514" y="2185987"/>
            <a:ext cx="3657600" cy="565149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261515" y="2811112"/>
            <a:ext cx="3657600" cy="3621772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5"/>
          </p:nvPr>
        </p:nvSpPr>
        <p:spPr>
          <a:xfrm>
            <a:off x="8082886" y="2185987"/>
            <a:ext cx="3657600" cy="565149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8082887" y="2811112"/>
            <a:ext cx="3657600" cy="3621772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2087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515" y="1463040"/>
            <a:ext cx="3657600" cy="64008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515" y="2194560"/>
            <a:ext cx="3657600" cy="3869356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82886" y="1463040"/>
            <a:ext cx="3657600" cy="64008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82886" y="2194560"/>
            <a:ext cx="3657600" cy="3869356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267200" y="1463040"/>
            <a:ext cx="3657600" cy="64008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267200" y="2194560"/>
            <a:ext cx="3657600" cy="3869356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365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907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05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1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8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5654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4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4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8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7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9B482E8-6E0E-1B4F-B1FD-C69DB9E858D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588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  <p:sldLayoutId id="2147483959" r:id="rId17"/>
    <p:sldLayoutId id="2147483668" r:id="rId18"/>
    <p:sldLayoutId id="2147483667" r:id="rId19"/>
    <p:sldLayoutId id="2147483749" r:id="rId20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rolon-muniz@nacdd.org" TargetMode="External"/><Relationship Id="rId2" Type="http://schemas.openxmlformats.org/officeDocument/2006/relationships/hyperlink" Target="mailto:rtroutman@nacdd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1755" y="1066800"/>
            <a:ext cx="8001000" cy="2525486"/>
          </a:xfrm>
        </p:spPr>
        <p:txBody>
          <a:bodyPr>
            <a:noAutofit/>
          </a:bodyPr>
          <a:lstStyle/>
          <a:p>
            <a:pPr algn="ctr"/>
            <a:r>
              <a:rPr lang="es-ES" sz="3800" dirty="0">
                <a:solidFill>
                  <a:schemeClr val="bg1"/>
                </a:solidFill>
              </a:rPr>
              <a:t>Mes de Concientización de las Discapacidades de Desarrollo:</a:t>
            </a:r>
            <a:br>
              <a:rPr lang="es-ES" sz="3800" dirty="0">
                <a:solidFill>
                  <a:schemeClr val="bg1"/>
                </a:solidFill>
              </a:rPr>
            </a:br>
            <a:r>
              <a:rPr lang="es-ES" sz="3500" i="1" dirty="0">
                <a:solidFill>
                  <a:schemeClr val="bg1"/>
                </a:solidFill>
              </a:rPr>
              <a:t>Caminando hacia el Cambio</a:t>
            </a:r>
            <a:endParaRPr lang="en-US" sz="35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9269685" cy="194733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Robin Troutman, </a:t>
            </a:r>
            <a:r>
              <a:rPr lang="en-US" sz="2800" b="1" dirty="0" err="1">
                <a:solidFill>
                  <a:schemeClr val="bg1"/>
                </a:solidFill>
              </a:rPr>
              <a:t>Directora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Adjunto</a:t>
            </a:r>
            <a:r>
              <a:rPr lang="en-US" sz="2800" b="1" dirty="0">
                <a:solidFill>
                  <a:schemeClr val="bg1"/>
                </a:solidFill>
              </a:rPr>
              <a:t>, NACDD</a:t>
            </a:r>
          </a:p>
          <a:p>
            <a:r>
              <a:rPr lang="en-US" sz="2800" b="1" dirty="0" err="1">
                <a:solidFill>
                  <a:schemeClr val="bg1"/>
                </a:solidFill>
              </a:rPr>
              <a:t>Rafa</a:t>
            </a:r>
            <a:r>
              <a:rPr lang="en-US" sz="2800" b="1" dirty="0">
                <a:solidFill>
                  <a:schemeClr val="bg1"/>
                </a:solidFill>
              </a:rPr>
              <a:t> Rolon-Muniz, </a:t>
            </a:r>
            <a:r>
              <a:rPr lang="en-US" sz="2800" b="1" dirty="0" err="1">
                <a:solidFill>
                  <a:schemeClr val="bg1"/>
                </a:solidFill>
              </a:rPr>
              <a:t>Coordinador</a:t>
            </a:r>
            <a:r>
              <a:rPr lang="en-US" sz="2800" b="1" dirty="0">
                <a:solidFill>
                  <a:schemeClr val="bg1"/>
                </a:solidFill>
              </a:rPr>
              <a:t> de Comunicaciones, NACDD</a:t>
            </a:r>
          </a:p>
        </p:txBody>
      </p:sp>
    </p:spTree>
    <p:extLst>
      <p:ext uri="{BB962C8B-B14F-4D97-AF65-F5344CB8AC3E}">
        <p14:creationId xmlns:p14="http://schemas.microsoft.com/office/powerpoint/2010/main" val="3947355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692" y="294198"/>
            <a:ext cx="10514617" cy="1397124"/>
          </a:xfrm>
        </p:spPr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¿Qué puedes hacer si no utilizas las redes sociales?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•	Envía un correo electrónico a tu consejo o a NACDD.</a:t>
            </a:r>
          </a:p>
          <a:p>
            <a:r>
              <a:rPr lang="es-ES" dirty="0">
                <a:solidFill>
                  <a:schemeClr val="bg1"/>
                </a:solidFill>
              </a:rPr>
              <a:t>•	Motiva a otros a compartir contenido en sus redes social y que ellos usen el hashtag #DDawareness2021.</a:t>
            </a:r>
          </a:p>
        </p:txBody>
      </p:sp>
    </p:spTree>
    <p:extLst>
      <p:ext uri="{BB962C8B-B14F-4D97-AF65-F5344CB8AC3E}">
        <p14:creationId xmlns:p14="http://schemas.microsoft.com/office/powerpoint/2010/main" val="3011227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Expand Your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Para que esta sea realmente una campaña de concienciación pública, debemos ir más allá de nuestra red actual.</a:t>
            </a:r>
          </a:p>
          <a:p>
            <a:r>
              <a:rPr lang="en-US" dirty="0" err="1">
                <a:solidFill>
                  <a:schemeClr val="bg1"/>
                </a:solidFill>
              </a:rPr>
              <a:t>Considera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comunicarte</a:t>
            </a:r>
            <a:r>
              <a:rPr lang="en-US" dirty="0">
                <a:solidFill>
                  <a:schemeClr val="bg1"/>
                </a:solidFill>
              </a:rPr>
              <a:t> con:</a:t>
            </a:r>
          </a:p>
          <a:p>
            <a:pPr lvl="1">
              <a:tabLst>
                <a:tab pos="2293938" algn="l"/>
                <a:tab pos="2511425" algn="l"/>
              </a:tabLst>
            </a:pPr>
            <a:r>
              <a:rPr lang="en-US" sz="2000" dirty="0" err="1">
                <a:solidFill>
                  <a:schemeClr val="bg1"/>
                </a:solidFill>
              </a:rPr>
              <a:t>Empresas</a:t>
            </a:r>
            <a:endParaRPr lang="en-US" sz="2000" dirty="0">
              <a:solidFill>
                <a:schemeClr val="bg1"/>
              </a:solidFill>
            </a:endParaRPr>
          </a:p>
          <a:p>
            <a:pPr lvl="1">
              <a:tabLst>
                <a:tab pos="2293938" algn="l"/>
                <a:tab pos="2511425" algn="l"/>
              </a:tabLst>
            </a:pPr>
            <a:r>
              <a:rPr lang="en-US" sz="2000" dirty="0" err="1">
                <a:solidFill>
                  <a:schemeClr val="bg1"/>
                </a:solidFill>
              </a:rPr>
              <a:t>Legisladores</a:t>
            </a:r>
            <a:r>
              <a:rPr lang="en-US" sz="2000" dirty="0">
                <a:solidFill>
                  <a:schemeClr val="bg1"/>
                </a:solidFill>
              </a:rPr>
              <a:t>	</a:t>
            </a:r>
          </a:p>
          <a:p>
            <a:pPr lvl="1">
              <a:tabLst>
                <a:tab pos="2293938" algn="l"/>
                <a:tab pos="2511425" algn="l"/>
              </a:tabLst>
            </a:pPr>
            <a:r>
              <a:rPr lang="en-US" sz="2000" dirty="0" err="1">
                <a:solidFill>
                  <a:schemeClr val="bg1"/>
                </a:solidFill>
              </a:rPr>
              <a:t>Escuelas</a:t>
            </a:r>
            <a:endParaRPr lang="en-US" sz="2000" dirty="0">
              <a:solidFill>
                <a:schemeClr val="bg1"/>
              </a:solidFill>
            </a:endParaRPr>
          </a:p>
          <a:p>
            <a:pPr lvl="1">
              <a:tabLst>
                <a:tab pos="2293938" algn="l"/>
                <a:tab pos="2511425" algn="l"/>
              </a:tabLst>
            </a:pPr>
            <a:r>
              <a:rPr lang="en-US" sz="2000" dirty="0" err="1">
                <a:solidFill>
                  <a:schemeClr val="bg1"/>
                </a:solidFill>
              </a:rPr>
              <a:t>Diversas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Comunidades</a:t>
            </a:r>
            <a:endParaRPr lang="en-US" sz="2000" dirty="0">
              <a:solidFill>
                <a:schemeClr val="bg1"/>
              </a:solidFill>
            </a:endParaRPr>
          </a:p>
          <a:p>
            <a:pPr lvl="1">
              <a:tabLst>
                <a:tab pos="2293938" algn="l"/>
                <a:tab pos="2511425" algn="l"/>
              </a:tabLst>
            </a:pPr>
            <a:r>
              <a:rPr lang="en-US" sz="2000" dirty="0" err="1">
                <a:solidFill>
                  <a:schemeClr val="bg1"/>
                </a:solidFill>
              </a:rPr>
              <a:t>Estaciones</a:t>
            </a:r>
            <a:r>
              <a:rPr lang="en-US" sz="2000" dirty="0">
                <a:solidFill>
                  <a:schemeClr val="bg1"/>
                </a:solidFill>
              </a:rPr>
              <a:t> de Noticias	</a:t>
            </a:r>
          </a:p>
          <a:p>
            <a:pPr lvl="1">
              <a:tabLst>
                <a:tab pos="2293938" algn="l"/>
                <a:tab pos="2511425" algn="l"/>
              </a:tabLst>
            </a:pPr>
            <a:r>
              <a:rPr lang="en-US" sz="2000" dirty="0">
                <a:solidFill>
                  <a:schemeClr val="bg1"/>
                </a:solidFill>
              </a:rPr>
              <a:t>Otras </a:t>
            </a:r>
            <a:r>
              <a:rPr lang="en-US" sz="2000" dirty="0" err="1">
                <a:solidFill>
                  <a:schemeClr val="bg1"/>
                </a:solidFill>
              </a:rPr>
              <a:t>Organizaciones</a:t>
            </a:r>
            <a:endParaRPr lang="en-US" sz="2000" dirty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2293938" algn="l"/>
                <a:tab pos="2511425" algn="l"/>
              </a:tabLst>
            </a:pPr>
            <a:r>
              <a:rPr lang="es-ES" sz="2000" dirty="0">
                <a:solidFill>
                  <a:schemeClr val="bg1"/>
                </a:solidFill>
              </a:rPr>
              <a:t>Reclute a los miembros de su consejo de DD o miembros de la junta; ¡Pueden tener conexiones que no conoces!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036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We’ll Raise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Utilizar el hashtag # DDawareness2021 para vincular publicaciones en todas las plataformas de redes sociales.</a:t>
            </a:r>
          </a:p>
          <a:p>
            <a:r>
              <a:rPr lang="es-ES" dirty="0">
                <a:solidFill>
                  <a:schemeClr val="bg1"/>
                </a:solidFill>
              </a:rPr>
              <a:t>Compartir historias, fotos y videos de personas con y sin discapacidades que viven una al lado de la otra en las redes sociales.</a:t>
            </a:r>
          </a:p>
          <a:p>
            <a:r>
              <a:rPr lang="es-ES" dirty="0">
                <a:solidFill>
                  <a:schemeClr val="bg1"/>
                </a:solidFill>
              </a:rPr>
              <a:t>Compartir recursos sobre cómo vivir vidas inclusivas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731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10014268" cy="1507067"/>
          </a:xfrm>
        </p:spPr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Guía de mensajes y redes sociales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Para obtener más guías prácticas y mejores prácticas de redes sociales, visite los sitios web de NACDD e ITACC y lea nuestra guía de mensajes y redes sociales.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706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00200" y="2606040"/>
            <a:ext cx="8991600" cy="16459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¿</a:t>
            </a:r>
            <a:r>
              <a:rPr lang="en-US" dirty="0" err="1">
                <a:solidFill>
                  <a:schemeClr val="bg1"/>
                </a:solidFill>
              </a:rPr>
              <a:t>Preguntas</a:t>
            </a:r>
            <a:r>
              <a:rPr lang="en-US" dirty="0">
                <a:solidFill>
                  <a:schemeClr val="bg1"/>
                </a:solidFill>
              </a:rPr>
              <a:t>? ¿</a:t>
            </a:r>
            <a:r>
              <a:rPr lang="en-US" dirty="0" err="1">
                <a:solidFill>
                  <a:schemeClr val="bg1"/>
                </a:solidFill>
              </a:rPr>
              <a:t>Comentarios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45749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255776" y="1828801"/>
            <a:ext cx="9686544" cy="393192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s-ES" dirty="0"/>
              <a:t>¡Gracias!</a:t>
            </a:r>
          </a:p>
          <a:p>
            <a:pPr marL="0" indent="0" algn="ctr">
              <a:buNone/>
            </a:pPr>
            <a:r>
              <a:rPr lang="es-ES" dirty="0"/>
              <a:t>Si tiene alguna pregunta después de hoy, puede enviar un correo electrónico a Robin (</a:t>
            </a:r>
            <a:r>
              <a:rPr lang="es-ES" dirty="0">
                <a:hlinkClick r:id="rId2"/>
              </a:rPr>
              <a:t>rtroutman@nacdd.org</a:t>
            </a:r>
            <a:r>
              <a:rPr lang="es-ES" dirty="0"/>
              <a:t>  y/o a Rafa (</a:t>
            </a:r>
            <a:r>
              <a:rPr lang="es-ES" dirty="0">
                <a:hlinkClick r:id="rId3"/>
              </a:rPr>
              <a:t>rrolon-muniz@nacdd.org</a:t>
            </a:r>
            <a:r>
              <a:rPr lang="es-ES" dirty="0"/>
              <a:t>). </a:t>
            </a:r>
          </a:p>
          <a:p>
            <a:pPr marL="0" indent="0" algn="ctr">
              <a:buNone/>
            </a:pPr>
            <a:r>
              <a:rPr lang="es-ES" dirty="0"/>
              <a:t>Puede comunicarse con nosotros llamando al 202-506-5813.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5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Evento Virtual de Hoy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Concepto de Campaña</a:t>
            </a:r>
          </a:p>
          <a:p>
            <a:r>
              <a:rPr lang="es-ES" dirty="0">
                <a:solidFill>
                  <a:schemeClr val="bg1"/>
                </a:solidFill>
              </a:rPr>
              <a:t>Enfoques Semanales</a:t>
            </a:r>
          </a:p>
          <a:p>
            <a:r>
              <a:rPr lang="es-ES" dirty="0">
                <a:solidFill>
                  <a:schemeClr val="bg1"/>
                </a:solidFill>
              </a:rPr>
              <a:t>¿Cómo pueden involucrarse?</a:t>
            </a:r>
          </a:p>
          <a:p>
            <a:r>
              <a:rPr lang="es-ES" dirty="0">
                <a:solidFill>
                  <a:schemeClr val="bg1"/>
                </a:solidFill>
              </a:rPr>
              <a:t>¿Qué puedes hacer si no utilizas las redes sociales? </a:t>
            </a:r>
          </a:p>
          <a:p>
            <a:r>
              <a:rPr lang="es-ES" dirty="0">
                <a:solidFill>
                  <a:schemeClr val="bg1"/>
                </a:solidFill>
              </a:rPr>
              <a:t>Guía de Mensajes</a:t>
            </a:r>
          </a:p>
          <a:p>
            <a:r>
              <a:rPr lang="es-ES" dirty="0">
                <a:solidFill>
                  <a:schemeClr val="bg1"/>
                </a:solidFill>
              </a:rPr>
              <a:t>Preguntas</a:t>
            </a:r>
          </a:p>
          <a:p>
            <a:r>
              <a:rPr lang="es-ES" dirty="0">
                <a:solidFill>
                  <a:schemeClr val="bg1"/>
                </a:solidFill>
              </a:rPr>
              <a:t>Información de contacto</a:t>
            </a:r>
          </a:p>
        </p:txBody>
      </p:sp>
    </p:spTree>
    <p:extLst>
      <p:ext uri="{BB962C8B-B14F-4D97-AF65-F5344CB8AC3E}">
        <p14:creationId xmlns:p14="http://schemas.microsoft.com/office/powerpoint/2010/main" val="90845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Mes de Concientización de las Discapacidades de Desarrollo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249399" cy="3615267"/>
          </a:xfrm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Marzo es el mes de la Concientización de las Discapacidades del Desarrollo.</a:t>
            </a:r>
          </a:p>
          <a:p>
            <a:r>
              <a:rPr lang="es-ES" sz="2800" dirty="0">
                <a:solidFill>
                  <a:schemeClr val="bg1"/>
                </a:solidFill>
              </a:rPr>
              <a:t>Fue proclamado por el presidente Ronald Reagan en el 1987</a:t>
            </a:r>
          </a:p>
          <a:p>
            <a:r>
              <a:rPr lang="es-ES" sz="2800" dirty="0">
                <a:solidFill>
                  <a:schemeClr val="bg1"/>
                </a:solidFill>
              </a:rPr>
              <a:t>Destacamos la inclusión, las contribuciones, y la unión </a:t>
            </a:r>
          </a:p>
          <a:p>
            <a:r>
              <a:rPr lang="es-ES" sz="2800" dirty="0">
                <a:solidFill>
                  <a:schemeClr val="bg1"/>
                </a:solidFill>
              </a:rPr>
              <a:t>Alcanzamos más allá de nuestras conexiones diarias </a:t>
            </a:r>
          </a:p>
        </p:txBody>
      </p:sp>
    </p:spTree>
    <p:extLst>
      <p:ext uri="{BB962C8B-B14F-4D97-AF65-F5344CB8AC3E}">
        <p14:creationId xmlns:p14="http://schemas.microsoft.com/office/powerpoint/2010/main" val="58376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Concepto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Campaña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575971" cy="3615267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El enfoque de la campaña es crear conciencia al hacer que las personas con y sin discapacidad compartan sus historias sobre su convivencia.</a:t>
            </a:r>
          </a:p>
          <a:p>
            <a:r>
              <a:rPr lang="es-ES" sz="2400" dirty="0">
                <a:solidFill>
                  <a:schemeClr val="bg1"/>
                </a:solidFill>
              </a:rPr>
              <a:t>Los participantes pueden compartir fotos, videos, e historias.</a:t>
            </a:r>
          </a:p>
          <a:p>
            <a:r>
              <a:rPr lang="es-ES" sz="2400" dirty="0">
                <a:solidFill>
                  <a:schemeClr val="bg1"/>
                </a:solidFill>
              </a:rPr>
              <a:t>Se compartirán recursos sobre temas como la educación, el empleo, la vida en comunidad, la accesibilidad y la inclusión.</a:t>
            </a:r>
          </a:p>
          <a:p>
            <a:r>
              <a:rPr lang="es-ES" sz="2400" dirty="0">
                <a:solidFill>
                  <a:schemeClr val="bg1"/>
                </a:solidFill>
              </a:rPr>
              <a:t>Este año también queremos poner un mayor enfoque con respecto al voto, el censo y otras actividades de participación cívica. </a:t>
            </a:r>
          </a:p>
        </p:txBody>
      </p:sp>
    </p:spTree>
    <p:extLst>
      <p:ext uri="{BB962C8B-B14F-4D97-AF65-F5344CB8AC3E}">
        <p14:creationId xmlns:p14="http://schemas.microsoft.com/office/powerpoint/2010/main" val="408939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Antes de comenzar la Campaña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Decide qué quieres compartir y cómo quieres compartirlo</a:t>
            </a:r>
          </a:p>
          <a:p>
            <a:r>
              <a:rPr lang="es-ES" dirty="0">
                <a:solidFill>
                  <a:schemeClr val="bg1"/>
                </a:solidFill>
              </a:rPr>
              <a:t>¡Riega la voz!</a:t>
            </a:r>
          </a:p>
          <a:p>
            <a:r>
              <a:rPr lang="es-ES" dirty="0">
                <a:solidFill>
                  <a:schemeClr val="bg1"/>
                </a:solidFill>
              </a:rPr>
              <a:t>Envía tus historias, fotos, videos, y recursos a NACDD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89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10811103" cy="1508519"/>
          </a:xfrm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Imagen del Mes de la Concientización de las Discapacidades de Desarrollo 2021 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209" y="547915"/>
            <a:ext cx="3033105" cy="3033105"/>
          </a:xfrm>
        </p:spPr>
      </p:pic>
      <p:sp>
        <p:nvSpPr>
          <p:cNvPr id="7" name="TextBox 6"/>
          <p:cNvSpPr txBox="1"/>
          <p:nvPr/>
        </p:nvSpPr>
        <p:spPr>
          <a:xfrm>
            <a:off x="4573209" y="3997407"/>
            <a:ext cx="2844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Eileen Schofield, 2016</a:t>
            </a:r>
          </a:p>
        </p:txBody>
      </p:sp>
    </p:spTree>
    <p:extLst>
      <p:ext uri="{BB962C8B-B14F-4D97-AF65-F5344CB8AC3E}">
        <p14:creationId xmlns:p14="http://schemas.microsoft.com/office/powerpoint/2010/main" val="2133020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¿</a:t>
            </a:r>
            <a:r>
              <a:rPr lang="en-US" dirty="0" err="1">
                <a:solidFill>
                  <a:schemeClr val="bg1"/>
                </a:solidFill>
              </a:rPr>
              <a:t>Quién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puede</a:t>
            </a:r>
            <a:r>
              <a:rPr lang="en-US" dirty="0">
                <a:solidFill>
                  <a:schemeClr val="bg1"/>
                </a:solidFill>
              </a:rPr>
              <a:t> participar?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¡TODOS!</a:t>
            </a:r>
          </a:p>
          <a:p>
            <a:pPr lvl="1"/>
            <a:r>
              <a:rPr lang="es-ES" dirty="0">
                <a:solidFill>
                  <a:schemeClr val="bg1"/>
                </a:solidFill>
              </a:rPr>
              <a:t>Consejos de Discapacidades del Desarrollo (personal y consejos)</a:t>
            </a:r>
          </a:p>
          <a:p>
            <a:pPr lvl="1"/>
            <a:r>
              <a:rPr lang="es-ES" dirty="0">
                <a:solidFill>
                  <a:schemeClr val="bg1"/>
                </a:solidFill>
              </a:rPr>
              <a:t>Tus constituyentes</a:t>
            </a:r>
          </a:p>
          <a:p>
            <a:pPr lvl="1"/>
            <a:r>
              <a:rPr lang="es-ES" dirty="0">
                <a:solidFill>
                  <a:schemeClr val="bg1"/>
                </a:solidFill>
              </a:rPr>
              <a:t>Personas interesaras dentro de tu red y  </a:t>
            </a:r>
            <a:r>
              <a:rPr lang="es-ES" dirty="0" err="1">
                <a:solidFill>
                  <a:schemeClr val="bg1"/>
                </a:solidFill>
              </a:rPr>
              <a:t>tussocios</a:t>
            </a:r>
            <a:endParaRPr lang="es-ES" dirty="0">
              <a:solidFill>
                <a:schemeClr val="bg1"/>
              </a:solidFill>
            </a:endParaRPr>
          </a:p>
          <a:p>
            <a:pPr lvl="1"/>
            <a:r>
              <a:rPr lang="es-ES" dirty="0">
                <a:solidFill>
                  <a:schemeClr val="bg1"/>
                </a:solidFill>
              </a:rPr>
              <a:t>Personas fuera de su red</a:t>
            </a:r>
          </a:p>
          <a:p>
            <a:pPr lvl="1"/>
            <a:r>
              <a:rPr lang="es-ES" dirty="0">
                <a:solidFill>
                  <a:schemeClr val="bg1"/>
                </a:solidFill>
              </a:rPr>
              <a:t>Otras organizaciones de DD</a:t>
            </a:r>
          </a:p>
          <a:p>
            <a:pPr lvl="1"/>
            <a:r>
              <a:rPr lang="es-ES" dirty="0">
                <a:solidFill>
                  <a:schemeClr val="bg1"/>
                </a:solidFill>
              </a:rPr>
              <a:t>¡Cualquiera que quiera!</a:t>
            </a:r>
          </a:p>
        </p:txBody>
      </p:sp>
    </p:spTree>
    <p:extLst>
      <p:ext uri="{BB962C8B-B14F-4D97-AF65-F5344CB8AC3E}">
        <p14:creationId xmlns:p14="http://schemas.microsoft.com/office/powerpoint/2010/main" val="3285492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¿</a:t>
            </a:r>
            <a:r>
              <a:rPr lang="en-US" dirty="0" err="1">
                <a:solidFill>
                  <a:schemeClr val="bg1"/>
                </a:solidFill>
              </a:rPr>
              <a:t>Cómo</a:t>
            </a:r>
            <a:r>
              <a:rPr lang="en-US" dirty="0">
                <a:solidFill>
                  <a:schemeClr val="bg1"/>
                </a:solidFill>
              </a:rPr>
              <a:t> puedes participar?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9962017" cy="3615267"/>
          </a:xfrm>
        </p:spPr>
        <p:txBody>
          <a:bodyPr>
            <a:normAutofit fontScale="85000" lnSpcReduction="10000"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Facebook</a:t>
            </a:r>
          </a:p>
          <a:p>
            <a:pPr lvl="1"/>
            <a:r>
              <a:rPr lang="es-ES" sz="2200" dirty="0">
                <a:solidFill>
                  <a:schemeClr val="bg1"/>
                </a:solidFill>
              </a:rPr>
              <a:t>Publique fotos, videos o historias sobre lo que está sucediendo en su estado.</a:t>
            </a:r>
          </a:p>
          <a:p>
            <a:pPr lvl="1"/>
            <a:r>
              <a:rPr lang="es-ES" sz="2200" dirty="0">
                <a:solidFill>
                  <a:schemeClr val="bg1"/>
                </a:solidFill>
              </a:rPr>
              <a:t>Comparta publicaciones de otras personas y páginas</a:t>
            </a:r>
          </a:p>
          <a:p>
            <a:pPr lvl="1"/>
            <a:r>
              <a:rPr lang="es-ES" sz="2200" dirty="0">
                <a:solidFill>
                  <a:schemeClr val="bg1"/>
                </a:solidFill>
              </a:rPr>
              <a:t>Utilice el </a:t>
            </a:r>
            <a:r>
              <a:rPr lang="es-ES" sz="2200" i="1" dirty="0">
                <a:solidFill>
                  <a:schemeClr val="bg1"/>
                </a:solidFill>
              </a:rPr>
              <a:t>hashtag</a:t>
            </a:r>
            <a:r>
              <a:rPr lang="es-ES" sz="2200" dirty="0">
                <a:solidFill>
                  <a:schemeClr val="bg1"/>
                </a:solidFill>
              </a:rPr>
              <a:t> # DDawareness2021</a:t>
            </a:r>
          </a:p>
          <a:p>
            <a:r>
              <a:rPr lang="en-US" sz="2200" dirty="0">
                <a:solidFill>
                  <a:schemeClr val="bg1"/>
                </a:solidFill>
              </a:rPr>
              <a:t>Twitter</a:t>
            </a:r>
          </a:p>
          <a:p>
            <a:pPr lvl="1"/>
            <a:r>
              <a:rPr lang="es-ES" sz="2200" dirty="0">
                <a:solidFill>
                  <a:schemeClr val="bg1"/>
                </a:solidFill>
              </a:rPr>
              <a:t>Comparte fotos y videos</a:t>
            </a:r>
          </a:p>
          <a:p>
            <a:pPr lvl="1"/>
            <a:r>
              <a:rPr lang="es-ES" sz="2200" dirty="0">
                <a:solidFill>
                  <a:schemeClr val="bg1"/>
                </a:solidFill>
              </a:rPr>
              <a:t>Retuitear a @NACDD</a:t>
            </a:r>
          </a:p>
          <a:p>
            <a:pPr lvl="1"/>
            <a:r>
              <a:rPr lang="es-ES" sz="2200" dirty="0">
                <a:solidFill>
                  <a:schemeClr val="bg1"/>
                </a:solidFill>
              </a:rPr>
              <a:t>Usar el </a:t>
            </a:r>
            <a:r>
              <a:rPr lang="es-ES" sz="2200" i="1" dirty="0">
                <a:solidFill>
                  <a:schemeClr val="bg1"/>
                </a:solidFill>
              </a:rPr>
              <a:t>hashtag</a:t>
            </a:r>
            <a:r>
              <a:rPr lang="es-ES" sz="2200" dirty="0">
                <a:solidFill>
                  <a:schemeClr val="bg1"/>
                </a:solidFill>
              </a:rPr>
              <a:t> #DDawareness2021</a:t>
            </a:r>
          </a:p>
          <a:p>
            <a:pPr lvl="1"/>
            <a:r>
              <a:rPr lang="es-ES" sz="2200" dirty="0">
                <a:solidFill>
                  <a:schemeClr val="bg1"/>
                </a:solidFill>
              </a:rPr>
              <a:t>Compartir materiales de otras organizaciones en tu estado</a:t>
            </a:r>
          </a:p>
        </p:txBody>
      </p:sp>
    </p:spTree>
    <p:extLst>
      <p:ext uri="{BB962C8B-B14F-4D97-AF65-F5344CB8AC3E}">
        <p14:creationId xmlns:p14="http://schemas.microsoft.com/office/powerpoint/2010/main" val="3751150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Otras Maneras de participar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200" dirty="0">
                <a:solidFill>
                  <a:schemeClr val="bg1"/>
                </a:solidFill>
              </a:rPr>
              <a:t>¡Envía tus recursos a NACDD!</a:t>
            </a:r>
          </a:p>
          <a:p>
            <a:pPr lvl="1"/>
            <a:r>
              <a:rPr lang="es-ES" sz="2000" dirty="0">
                <a:solidFill>
                  <a:schemeClr val="bg1"/>
                </a:solidFill>
              </a:rPr>
              <a:t>¡Queremos mostrar el increíble trabajo que estás haciendo, tu familia, tu Consejo, tu estado o tu organización!</a:t>
            </a:r>
          </a:p>
          <a:p>
            <a:pPr lvl="1"/>
            <a:r>
              <a:rPr lang="es-ES" sz="2000" dirty="0">
                <a:solidFill>
                  <a:schemeClr val="bg1"/>
                </a:solidFill>
              </a:rPr>
              <a:t>¡Envíenos tus recursos para que podamos compartirlos con todos los demás!</a:t>
            </a:r>
          </a:p>
          <a:p>
            <a:pPr lvl="1"/>
            <a:r>
              <a:rPr lang="es-ES" sz="2000" dirty="0">
                <a:solidFill>
                  <a:schemeClr val="bg1"/>
                </a:solidFill>
              </a:rPr>
              <a:t>¡Los recursos pueden incluir publicaciones en blogs, estudios, información sobre educación, vida en la comunidad, familias, salud / atención médica, videos, imágenes o cualquier otra cosa que consideres un recurso útil para otros!</a:t>
            </a:r>
          </a:p>
        </p:txBody>
      </p:sp>
    </p:spTree>
    <p:extLst>
      <p:ext uri="{BB962C8B-B14F-4D97-AF65-F5344CB8AC3E}">
        <p14:creationId xmlns:p14="http://schemas.microsoft.com/office/powerpoint/2010/main" val="302746323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2" ma:contentTypeDescription="Create a new document." ma:contentTypeScope="" ma:versionID="569c95cd2ebacd01c34f0b02fe1a4544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dc80f5ee546cd110d0324f911a607fe7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D0A022-E77F-4381-A3B5-9EAFA41DBB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c9c75-9737-4a47-90d7-3192440b0b55"/>
    <ds:schemaRef ds:uri="7244ee07-bebb-4256-851d-8920eeb3e1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09B4A5-E3C1-4DF0-AD6D-E520B7C04E2D}">
  <ds:schemaRefs>
    <ds:schemaRef ds:uri="http://www.w3.org/XML/1998/namespace"/>
    <ds:schemaRef ds:uri="560c9c75-9737-4a47-90d7-3192440b0b55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244ee07-bebb-4256-851d-8920eeb3e1b7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26DD5F5-CC14-4138-99E5-9D2CD5CB6C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8767</TotalTime>
  <Words>598</Words>
  <Application>Microsoft Office PowerPoint</Application>
  <PresentationFormat>Widescreen</PresentationFormat>
  <Paragraphs>75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3</vt:lpstr>
      <vt:lpstr>Slice</vt:lpstr>
      <vt:lpstr>Mes de Concientización de las Discapacidades de Desarrollo: Caminando hacia el Cambio</vt:lpstr>
      <vt:lpstr>Evento Virtual de Hoy</vt:lpstr>
      <vt:lpstr>Mes de Concientización de las Discapacidades de Desarrollo</vt:lpstr>
      <vt:lpstr>Concepto de Campaña</vt:lpstr>
      <vt:lpstr>Antes de comenzar la Campaña</vt:lpstr>
      <vt:lpstr>Imagen del Mes de la Concientización de las Discapacidades de Desarrollo 2021 </vt:lpstr>
      <vt:lpstr>¿Quién puede participar?</vt:lpstr>
      <vt:lpstr>¿Cómo puedes participar?</vt:lpstr>
      <vt:lpstr>Otras Maneras de participar</vt:lpstr>
      <vt:lpstr>¿Qué puedes hacer si no utilizas las redes sociales? </vt:lpstr>
      <vt:lpstr>Expand Your Network</vt:lpstr>
      <vt:lpstr>How We’ll Raise Awareness</vt:lpstr>
      <vt:lpstr>Guía de mensajes y redes sociales</vt:lpstr>
      <vt:lpstr>¿Preguntas? ¿Comentarios?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Developmental Disabilities Awareness Month 2017: Life Side-by-Side</dc:title>
  <dc:creator>Deanna Hartzman</dc:creator>
  <cp:lastModifiedBy>Raisa Acloque</cp:lastModifiedBy>
  <cp:revision>135</cp:revision>
  <dcterms:created xsi:type="dcterms:W3CDTF">2017-01-17T16:53:31Z</dcterms:created>
  <dcterms:modified xsi:type="dcterms:W3CDTF">2021-03-08T13:58:22Z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</Properties>
</file>